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DE75E-88E8-4A6D-9895-BF8C6974CE0D}" type="datetimeFigureOut">
              <a:rPr lang="hr-HR" smtClean="0"/>
              <a:t>30.8.2012.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FA445-C4C7-4D23-885D-C85EA5D7CC7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A445-C4C7-4D23-885D-C85EA5D7CC79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396936-2982-48C0-91C0-E45D2822582C}" type="datetime1">
              <a:rPr lang="hr-HR" smtClean="0"/>
              <a:t>30.8.2012.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F653-53FB-4432-AC2A-0F0A5AF3CBDF}" type="datetime1">
              <a:rPr lang="hr-HR" smtClean="0"/>
              <a:t>30.8.2012.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2DD4-8083-4F13-ABF9-98F912044814}" type="datetime1">
              <a:rPr lang="hr-HR" smtClean="0"/>
              <a:t>30.8.2012.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B24047-88B1-492C-84C7-D1A4C6F1BA68}" type="datetime1">
              <a:rPr lang="hr-HR" smtClean="0"/>
              <a:t>30.8.2012.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098F86-FE9E-452C-AC04-A695A4127D16}" type="datetime1">
              <a:rPr lang="hr-HR" smtClean="0"/>
              <a:t>30.8.2012.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30.8.2012.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BBCE-6F89-4F74-A3CB-520529010569}" type="datetime1">
              <a:rPr lang="hr-HR" smtClean="0"/>
              <a:t>30.8.2012.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C56957-AFB6-49EF-A2EE-796FFDBDA07F}" type="datetime1">
              <a:rPr lang="hr-HR" smtClean="0"/>
              <a:t>30.8.2012.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B50E-67E6-4B74-A9E4-4137D8145133}" type="datetime1">
              <a:rPr lang="hr-HR" smtClean="0"/>
              <a:t>30.8.2012.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4991A3-BC49-4605-A928-B145050A86D5}" type="datetime1">
              <a:rPr lang="hr-HR" smtClean="0"/>
              <a:t>30.8.2012.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D8CE4A-A4A6-4C7A-974F-47F605DB2BD5}" type="datetime1">
              <a:rPr lang="hr-HR" smtClean="0"/>
              <a:t>30.8.2012.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D2E6D8-4305-4EC1-BE65-689E81702FE1}" type="datetime1">
              <a:rPr lang="hr-HR" smtClean="0"/>
              <a:t>30.8.2012.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56B74D-50B9-408B-AD71-A36EC6E4B1D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988840"/>
            <a:ext cx="7772400" cy="1470025"/>
          </a:xfrm>
        </p:spPr>
        <p:txBody>
          <a:bodyPr/>
          <a:lstStyle/>
          <a:p>
            <a:r>
              <a:rPr lang="en-US" dirty="0" smtClean="0"/>
              <a:t>Group projects in SE courses</a:t>
            </a:r>
            <a:br>
              <a:rPr lang="en-US" dirty="0" smtClean="0"/>
            </a:br>
            <a:r>
              <a:rPr lang="en-US" dirty="0" smtClean="0"/>
              <a:t>from a student’s viewpoint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Andreja</a:t>
            </a:r>
            <a:r>
              <a:rPr lang="en-US" dirty="0" smtClean="0"/>
              <a:t> </a:t>
            </a:r>
            <a:r>
              <a:rPr lang="en-US" dirty="0" err="1" smtClean="0"/>
              <a:t>Smetko</a:t>
            </a:r>
            <a:endParaRPr lang="en-US" dirty="0"/>
          </a:p>
          <a:p>
            <a:r>
              <a:rPr lang="en-US" dirty="0" smtClean="0"/>
              <a:t>Mentor: prof.dr.sc. </a:t>
            </a:r>
            <a:r>
              <a:rPr lang="en-US" dirty="0" err="1" smtClean="0"/>
              <a:t>Krešimir</a:t>
            </a:r>
            <a:r>
              <a:rPr lang="en-US" dirty="0" smtClean="0"/>
              <a:t> </a:t>
            </a:r>
            <a:r>
              <a:rPr lang="en-US" dirty="0" err="1" smtClean="0"/>
              <a:t>Fertalj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University of Zagreb</a:t>
            </a:r>
          </a:p>
          <a:p>
            <a:r>
              <a:rPr lang="en-US" i="1" dirty="0" smtClean="0"/>
              <a:t>Faculty of Electrical Engineering and Computing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7F1E-ABB6-4528-9092-136470ABA995}" type="datetime1">
              <a:rPr lang="hr-HR" smtClean="0"/>
              <a:t>7.9.2012.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teamwork – grading students’ work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DAAD Workshop, Opatija, 2.-9.9.2012.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10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709120"/>
          </a:xfrm>
        </p:spPr>
        <p:txBody>
          <a:bodyPr/>
          <a:lstStyle/>
          <a:p>
            <a:r>
              <a:rPr lang="en-US" dirty="0" smtClean="0"/>
              <a:t>An often case of one or two overworked students  in a team</a:t>
            </a:r>
          </a:p>
          <a:p>
            <a:r>
              <a:rPr lang="en-US" dirty="0" smtClean="0"/>
              <a:t>Some courses only grade the final outcome of the team – not students individually</a:t>
            </a:r>
          </a:p>
          <a:p>
            <a:r>
              <a:rPr lang="en-US" dirty="0" smtClean="0"/>
              <a:t>It is very hard to objectively grade every person’s contribution – even the courses which tried to do so also graded the final result</a:t>
            </a:r>
          </a:p>
          <a:p>
            <a:r>
              <a:rPr lang="en-US" dirty="0" smtClean="0"/>
              <a:t>Students who bear the bigger burden feel frustrated and are not properly awarded for their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suggestions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11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493096"/>
          </a:xfrm>
        </p:spPr>
        <p:txBody>
          <a:bodyPr>
            <a:normAutofit/>
          </a:bodyPr>
          <a:lstStyle/>
          <a:p>
            <a:r>
              <a:rPr lang="en-US" dirty="0" smtClean="0"/>
              <a:t>Make sure that the students are only </a:t>
            </a:r>
            <a:r>
              <a:rPr lang="hr-HR" dirty="0" smtClean="0"/>
              <a:t>requir</a:t>
            </a:r>
            <a:r>
              <a:rPr lang="en-US" dirty="0" err="1" smtClean="0"/>
              <a:t>ed</a:t>
            </a:r>
            <a:r>
              <a:rPr lang="en-US" dirty="0" smtClean="0"/>
              <a:t> to do what is taught in the course and the course</a:t>
            </a:r>
            <a:r>
              <a:rPr lang="hr-HR" dirty="0" smtClean="0"/>
              <a:t>(s)</a:t>
            </a:r>
            <a:r>
              <a:rPr lang="en-US" dirty="0" smtClean="0"/>
              <a:t> that precede it</a:t>
            </a:r>
          </a:p>
          <a:p>
            <a:r>
              <a:rPr lang="hr-HR" dirty="0" smtClean="0"/>
              <a:t>Provide</a:t>
            </a:r>
            <a:r>
              <a:rPr lang="en-US" dirty="0" smtClean="0"/>
              <a:t> additional </a:t>
            </a:r>
            <a:r>
              <a:rPr lang="hr-HR" dirty="0" smtClean="0"/>
              <a:t>training</a:t>
            </a:r>
            <a:r>
              <a:rPr lang="en-US" dirty="0" smtClean="0"/>
              <a:t> </a:t>
            </a:r>
            <a:r>
              <a:rPr lang="hr-HR" dirty="0" smtClean="0"/>
              <a:t>for</a:t>
            </a:r>
            <a:r>
              <a:rPr lang="en-US" dirty="0" smtClean="0"/>
              <a:t> t</a:t>
            </a:r>
            <a:r>
              <a:rPr lang="hr-HR" dirty="0" smtClean="0"/>
              <a:t>eam leaders</a:t>
            </a:r>
            <a:r>
              <a:rPr lang="en-US" dirty="0" smtClean="0"/>
              <a:t> (</a:t>
            </a:r>
            <a:r>
              <a:rPr lang="hr-HR" dirty="0" smtClean="0"/>
              <a:t>especially regarding the</a:t>
            </a:r>
            <a:r>
              <a:rPr lang="en-US" dirty="0" smtClean="0"/>
              <a:t> time and team management)</a:t>
            </a:r>
          </a:p>
          <a:p>
            <a:r>
              <a:rPr lang="en-US" dirty="0" smtClean="0"/>
              <a:t>Provide </a:t>
            </a:r>
            <a:r>
              <a:rPr lang="hr-HR" dirty="0" smtClean="0"/>
              <a:t>f</a:t>
            </a:r>
            <a:r>
              <a:rPr lang="en-US" dirty="0" err="1" smtClean="0"/>
              <a:t>acilities</a:t>
            </a:r>
            <a:r>
              <a:rPr lang="en-US" dirty="0" smtClean="0"/>
              <a:t> for meetings and other teamwork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140968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12</a:t>
            </a:fld>
            <a:endParaRPr lang="hr-H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70080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for your time </a:t>
            </a: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</a:t>
            </a:r>
            <a:endParaRPr kumimoji="0" lang="hr-HR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Projects students were involved in</a:t>
            </a:r>
          </a:p>
          <a:p>
            <a:r>
              <a:rPr lang="en-US" dirty="0" smtClean="0"/>
              <a:t>Levels of flexibility in projects</a:t>
            </a:r>
          </a:p>
          <a:p>
            <a:r>
              <a:rPr lang="en-US" dirty="0" smtClean="0"/>
              <a:t>Positive sides of projects</a:t>
            </a:r>
          </a:p>
          <a:p>
            <a:r>
              <a:rPr lang="en-US" dirty="0" smtClean="0"/>
              <a:t>Negative sides of projects</a:t>
            </a:r>
          </a:p>
          <a:p>
            <a:r>
              <a:rPr lang="en-US" dirty="0" smtClean="0"/>
              <a:t>Proposal for improvement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B24047-88B1-492C-84C7-D1A4C6F1BA68}" type="datetime1">
              <a:rPr lang="hr-HR" smtClean="0"/>
              <a:t>7.9.2012.</a:t>
            </a:fld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students are involved in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4047-88B1-492C-84C7-D1A4C6F1BA68}" type="datetime1">
              <a:rPr lang="hr-HR" smtClean="0"/>
              <a:t>7.9.2012.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DAAD Workshop, Opatija, 2.-9.9.2012.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3</a:t>
            </a:fld>
            <a:endParaRPr lang="hr-H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“Case study” projects as the main focus point</a:t>
            </a:r>
          </a:p>
          <a:p>
            <a:r>
              <a:rPr lang="en-US" dirty="0" smtClean="0"/>
              <a:t>A total of four obligatory projects (may </a:t>
            </a:r>
            <a:r>
              <a:rPr lang="en-US" dirty="0" err="1" smtClean="0"/>
              <a:t>ammount</a:t>
            </a:r>
            <a:r>
              <a:rPr lang="en-US" dirty="0" smtClean="0"/>
              <a:t> to 8 with elective courses)</a:t>
            </a:r>
          </a:p>
          <a:p>
            <a:endParaRPr lang="hr-HR" dirty="0"/>
          </a:p>
        </p:txBody>
      </p:sp>
      <p:pic>
        <p:nvPicPr>
          <p:cNvPr id="9" name="Content Placeholder 8" descr="2137737248_e9f3e429d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88840"/>
            <a:ext cx="3456384" cy="34563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 be achieved using projects in class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7.9.2012.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4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99176" cy="4061048"/>
          </a:xfrm>
        </p:spPr>
        <p:txBody>
          <a:bodyPr>
            <a:normAutofit/>
          </a:bodyPr>
          <a:lstStyle/>
          <a:p>
            <a:r>
              <a:rPr lang="en-US" dirty="0" smtClean="0"/>
              <a:t>Some courses use projects only to help students view the subject from a practical point of view (e.g. Software Design, Programming Language Translation)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is a special course which is solely focused on carrying out a project and experiencing all of its stages (e.g. Software </a:t>
            </a:r>
            <a:r>
              <a:rPr lang="en-US" dirty="0" err="1" smtClean="0"/>
              <a:t>Desing</a:t>
            </a:r>
            <a:r>
              <a:rPr lang="en-US" dirty="0" smtClean="0"/>
              <a:t> Project)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your teammates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7.9.2012.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5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students were selected as team leaders and the others could choose their team leaders (and vice versa)</a:t>
            </a:r>
          </a:p>
          <a:p>
            <a:r>
              <a:rPr lang="en-US" dirty="0" smtClean="0"/>
              <a:t>Students were distributed into groups beforehand based on previous grades, gender, etc. to achieve a balanced team</a:t>
            </a:r>
            <a:endParaRPr lang="hr-HR" dirty="0"/>
          </a:p>
        </p:txBody>
      </p:sp>
      <p:pic>
        <p:nvPicPr>
          <p:cNvPr id="8" name="Content Placeholder 7" descr="Teamwork_team_work_coach_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916832"/>
            <a:ext cx="4138391" cy="36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Socially realistic projects vs. “imaginary “ projects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6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277072"/>
          </a:xfrm>
        </p:spPr>
        <p:txBody>
          <a:bodyPr>
            <a:normAutofit/>
          </a:bodyPr>
          <a:lstStyle/>
          <a:p>
            <a:r>
              <a:rPr lang="en-US" dirty="0" smtClean="0"/>
              <a:t>Socially realistic projects were given as tasks where students had to experience software engineering in practice</a:t>
            </a:r>
          </a:p>
          <a:p>
            <a:r>
              <a:rPr lang="en-US" dirty="0" smtClean="0"/>
              <a:t>Imaginary tasks (such as building a compiler) were given in CS classes</a:t>
            </a:r>
          </a:p>
          <a:p>
            <a:r>
              <a:rPr lang="en-US" dirty="0" smtClean="0"/>
              <a:t>Some classes gave unique task to every group, whereas some gave all the groups the same task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bright side of project tasks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7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205064"/>
          </a:xfrm>
        </p:spPr>
        <p:txBody>
          <a:bodyPr>
            <a:normAutofit/>
          </a:bodyPr>
          <a:lstStyle/>
          <a:p>
            <a:r>
              <a:rPr lang="en-US" dirty="0" smtClean="0"/>
              <a:t>The point of using projects in class has been made very clear and students have responded positively and enthusiastically</a:t>
            </a:r>
          </a:p>
          <a:p>
            <a:r>
              <a:rPr lang="en-US" dirty="0" smtClean="0"/>
              <a:t>Giving practical experience that would have not otherwise been given</a:t>
            </a:r>
          </a:p>
          <a:p>
            <a:r>
              <a:rPr lang="en-US" dirty="0" smtClean="0"/>
              <a:t>Social inclusion via “mixed” groups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teamwork – technical and time management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8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061048"/>
          </a:xfrm>
        </p:spPr>
        <p:txBody>
          <a:bodyPr/>
          <a:lstStyle/>
          <a:p>
            <a:r>
              <a:rPr lang="en-US" dirty="0" smtClean="0"/>
              <a:t>It was often the case that students were not technically prepared for the tasks given to them</a:t>
            </a:r>
          </a:p>
          <a:p>
            <a:r>
              <a:rPr lang="en-US" dirty="0" smtClean="0"/>
              <a:t>Spending a fair amount of time “filling the gaps” in students’ technical knowledge instead of getting to the point of the project</a:t>
            </a:r>
          </a:p>
          <a:p>
            <a:r>
              <a:rPr lang="en-US" dirty="0" smtClean="0"/>
              <a:t>Students had to plan their actions without knowing how time-consuming they are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teamwork – people management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3636-2442-4CE8-B3FB-22C6ADBFC890}" type="datetime1">
              <a:rPr lang="hr-HR" smtClean="0"/>
              <a:t>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DAAD Workshop, Opatija, 2.-9.9.2012.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B74D-50B9-408B-AD71-A36EC6E4B1D5}" type="slidenum">
              <a:rPr lang="hr-HR" smtClean="0"/>
              <a:t>9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set as team leaders have not had proper education on team management and were thus unable to lead the team properly</a:t>
            </a:r>
          </a:p>
          <a:p>
            <a:r>
              <a:rPr lang="en-US" dirty="0" smtClean="0"/>
              <a:t>Lack of facilities often led to arguments and time-loss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hr-HR" dirty="0"/>
          </a:p>
        </p:txBody>
      </p:sp>
      <p:pic>
        <p:nvPicPr>
          <p:cNvPr id="8" name="Content Placeholder 7" descr="teamwork_teamwork_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060848"/>
            <a:ext cx="4124121" cy="31893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12289</TotalTime>
  <Words>643</Words>
  <Application>Microsoft Office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Group projects in SE courses from a student’s viewpoint</vt:lpstr>
      <vt:lpstr>Overview  </vt:lpstr>
      <vt:lpstr>Projects students are involved in</vt:lpstr>
      <vt:lpstr>Goal to be achieved using projects in class</vt:lpstr>
      <vt:lpstr>Choosing your teammates</vt:lpstr>
      <vt:lpstr>Socially realistic projects vs. “imaginary “ projects</vt:lpstr>
      <vt:lpstr>The bright side of project tasks</vt:lpstr>
      <vt:lpstr>Challenges of teamwork – technical and time management</vt:lpstr>
      <vt:lpstr>Challenges of teamwork – people management</vt:lpstr>
      <vt:lpstr>Challenges of teamwork – grading students’ work</vt:lpstr>
      <vt:lpstr>Improvement suggestions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projects in SE courses from a student’s viewpoint</dc:title>
  <dc:creator>Andrea</dc:creator>
  <cp:lastModifiedBy>Andrea</cp:lastModifiedBy>
  <cp:revision>13</cp:revision>
  <dcterms:created xsi:type="dcterms:W3CDTF">2012-08-30T09:32:15Z</dcterms:created>
  <dcterms:modified xsi:type="dcterms:W3CDTF">2012-09-07T22:22:11Z</dcterms:modified>
</cp:coreProperties>
</file>